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9" r:id="rId3"/>
    <p:sldId id="257" r:id="rId4"/>
    <p:sldId id="258" r:id="rId5"/>
    <p:sldId id="259" r:id="rId6"/>
    <p:sldId id="260" r:id="rId7"/>
    <p:sldId id="261" r:id="rId8"/>
    <p:sldId id="262" r:id="rId9"/>
    <p:sldId id="263" r:id="rId10"/>
    <p:sldId id="264" r:id="rId11"/>
    <p:sldId id="265" r:id="rId12"/>
    <p:sldId id="266" r:id="rId13"/>
    <p:sldId id="267" r:id="rId14"/>
    <p:sldId id="268" r:id="rId15"/>
  </p:sldIdLst>
  <p:sldSz cx="18288000" cy="10287000"/>
  <p:notesSz cx="6858000" cy="9144000"/>
  <p:embeddedFontLst>
    <p:embeddedFont>
      <p:font typeface="Canva Sans" panose="020B0604020202020204" charset="0"/>
      <p:regular r:id="rId16"/>
    </p:embeddedFont>
    <p:embeddedFont>
      <p:font typeface="Canva Sans Bold" panose="020B0604020202020204" charset="0"/>
      <p:regular r:id="rId17"/>
    </p:embeddedFont>
    <p:embeddedFont>
      <p:font typeface="Charm Bold" panose="020B0604020202020204" charset="-34"/>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77826" y="2523083"/>
            <a:ext cx="17510174" cy="7345281"/>
          </a:xfrm>
          <a:prstGeom prst="rect">
            <a:avLst/>
          </a:prstGeom>
        </p:spPr>
        <p:txBody>
          <a:bodyPr lIns="0" tIns="0" rIns="0" bIns="0" rtlCol="0" anchor="t">
            <a:spAutoFit/>
          </a:bodyPr>
          <a:lstStyle/>
          <a:p>
            <a:pPr marL="734059" lvl="1" indent="-367030" algn="l">
              <a:lnSpc>
                <a:spcPts val="4759"/>
              </a:lnSpc>
              <a:buFont typeface="Arial"/>
              <a:buChar char="•"/>
            </a:pPr>
            <a:r>
              <a:rPr lang="en-US" sz="3399" b="1" dirty="0">
                <a:solidFill>
                  <a:srgbClr val="000000"/>
                </a:solidFill>
                <a:latin typeface="Canva Sans Bold"/>
                <a:ea typeface="Canva Sans Bold"/>
                <a:cs typeface="Canva Sans Bold"/>
                <a:sym typeface="Canva Sans Bold"/>
              </a:rPr>
              <a:t>Project Details:</a:t>
            </a:r>
          </a:p>
          <a:p>
            <a:pPr marL="734059" lvl="1" indent="-367030" algn="l">
              <a:lnSpc>
                <a:spcPts val="4759"/>
              </a:lnSpc>
              <a:buFont typeface="Arial"/>
              <a:buChar char="•"/>
            </a:pPr>
            <a:r>
              <a:rPr lang="en-US" sz="3399" b="1" dirty="0">
                <a:solidFill>
                  <a:srgbClr val="000000"/>
                </a:solidFill>
                <a:latin typeface="Canva Sans Bold"/>
                <a:ea typeface="Canva Sans Bold"/>
                <a:cs typeface="Canva Sans Bold"/>
                <a:sym typeface="Canva Sans Bold"/>
              </a:rPr>
              <a:t>Project Title</a:t>
            </a:r>
            <a:r>
              <a:rPr lang="en-US" sz="3399" dirty="0">
                <a:solidFill>
                  <a:srgbClr val="000000"/>
                </a:solidFill>
                <a:latin typeface="Canva Sans"/>
                <a:ea typeface="Canva Sans"/>
                <a:cs typeface="Canva Sans"/>
                <a:sym typeface="Canva Sans"/>
              </a:rPr>
              <a:t> - Forecasting Air Quality Using Historical Pollution Data Project </a:t>
            </a:r>
          </a:p>
          <a:p>
            <a:pPr marL="734059" lvl="1" indent="-367030" algn="l">
              <a:lnSpc>
                <a:spcPts val="4759"/>
              </a:lnSpc>
              <a:buAutoNum type="arabicPeriod"/>
            </a:pPr>
            <a:r>
              <a:rPr lang="en-US" sz="3399" dirty="0">
                <a:solidFill>
                  <a:srgbClr val="000000"/>
                </a:solidFill>
                <a:latin typeface="Canva Sans"/>
                <a:ea typeface="Canva Sans"/>
                <a:cs typeface="Canva Sans"/>
                <a:sym typeface="Canva Sans"/>
              </a:rPr>
              <a:t>Purpose-Predict air quality index (AQI) and pollutant levels using historical pollution data. Help authorities, planners, and the public take preventive actions and make healthier decisions.</a:t>
            </a:r>
          </a:p>
          <a:p>
            <a:pPr marL="734059" lvl="1" indent="-367030" algn="l">
              <a:lnSpc>
                <a:spcPts val="4759"/>
              </a:lnSpc>
              <a:buAutoNum type="arabicPeriod"/>
            </a:pPr>
            <a:r>
              <a:rPr lang="en-US" sz="3399" dirty="0">
                <a:solidFill>
                  <a:srgbClr val="000000"/>
                </a:solidFill>
                <a:latin typeface="Canva Sans"/>
                <a:ea typeface="Canva Sans"/>
                <a:cs typeface="Canva Sans"/>
                <a:sym typeface="Canva Sans"/>
              </a:rPr>
              <a:t>Provide alerts, dashboards, and trend analysis for better environmental management.</a:t>
            </a:r>
          </a:p>
          <a:p>
            <a:pPr marL="734059" lvl="1" indent="-367030" algn="l">
              <a:lnSpc>
                <a:spcPts val="4759"/>
              </a:lnSpc>
              <a:buFont typeface="Arial"/>
              <a:buChar char="•"/>
            </a:pPr>
            <a:r>
              <a:rPr lang="en-US" sz="3399" b="1" dirty="0">
                <a:solidFill>
                  <a:srgbClr val="000000"/>
                </a:solidFill>
                <a:latin typeface="Canva Sans Bold"/>
                <a:ea typeface="Canva Sans Bold"/>
                <a:cs typeface="Canva Sans Bold"/>
                <a:sym typeface="Canva Sans Bold"/>
              </a:rPr>
              <a:t>Tools and Technologies </a:t>
            </a:r>
            <a:r>
              <a:rPr lang="en-US" sz="3399" dirty="0">
                <a:solidFill>
                  <a:srgbClr val="000000"/>
                </a:solidFill>
                <a:latin typeface="Canva Sans"/>
                <a:ea typeface="Canva Sans"/>
                <a:cs typeface="Canva Sans"/>
                <a:sym typeface="Canva Sans"/>
              </a:rPr>
              <a:t>- Python, </a:t>
            </a:r>
            <a:r>
              <a:rPr lang="en-US" sz="3399" dirty="0" err="1">
                <a:solidFill>
                  <a:srgbClr val="000000"/>
                </a:solidFill>
                <a:latin typeface="Canva Sans"/>
                <a:ea typeface="Canva Sans"/>
                <a:cs typeface="Canva Sans"/>
                <a:sym typeface="Canva Sans"/>
              </a:rPr>
              <a:t>Streamlit</a:t>
            </a:r>
            <a:r>
              <a:rPr lang="en-US" sz="3399" dirty="0">
                <a:solidFill>
                  <a:srgbClr val="000000"/>
                </a:solidFill>
                <a:latin typeface="Canva Sans"/>
                <a:ea typeface="Canva Sans"/>
                <a:cs typeface="Canva Sans"/>
                <a:sym typeface="Canva Sans"/>
              </a:rPr>
              <a:t> </a:t>
            </a:r>
          </a:p>
          <a:p>
            <a:pPr marL="734059" lvl="1" indent="-367030" algn="l">
              <a:lnSpc>
                <a:spcPts val="4759"/>
              </a:lnSpc>
              <a:buFont typeface="Arial"/>
              <a:buChar char="•"/>
            </a:pPr>
            <a:r>
              <a:rPr lang="en-US" sz="3399" b="1" dirty="0">
                <a:solidFill>
                  <a:srgbClr val="000000"/>
                </a:solidFill>
                <a:latin typeface="Canva Sans Bold"/>
                <a:ea typeface="Canva Sans Bold"/>
                <a:cs typeface="Canva Sans Bold"/>
                <a:sym typeface="Canva Sans Bold"/>
              </a:rPr>
              <a:t>Mentor</a:t>
            </a:r>
            <a:r>
              <a:rPr lang="en-US" sz="3399" dirty="0">
                <a:solidFill>
                  <a:srgbClr val="000000"/>
                </a:solidFill>
                <a:latin typeface="Canva Sans"/>
                <a:ea typeface="Canva Sans"/>
                <a:cs typeface="Canva Sans"/>
                <a:sym typeface="Canva Sans"/>
              </a:rPr>
              <a:t> - Ms. Umme Asma S</a:t>
            </a:r>
          </a:p>
          <a:p>
            <a:pPr marL="734059" lvl="1" indent="-367030" algn="l">
              <a:lnSpc>
                <a:spcPts val="4759"/>
              </a:lnSpc>
              <a:buFont typeface="Arial"/>
              <a:buChar char="•"/>
            </a:pPr>
            <a:r>
              <a:rPr lang="en-US" sz="3399" b="1" dirty="0">
                <a:solidFill>
                  <a:srgbClr val="000000"/>
                </a:solidFill>
                <a:latin typeface="Canva Sans Bold"/>
                <a:ea typeface="Canva Sans Bold"/>
                <a:cs typeface="Canva Sans Bold"/>
                <a:sym typeface="Canva Sans Bold"/>
              </a:rPr>
              <a:t>Batch Numbe</a:t>
            </a:r>
            <a:r>
              <a:rPr lang="en-US" sz="3399" dirty="0">
                <a:solidFill>
                  <a:srgbClr val="000000"/>
                </a:solidFill>
                <a:latin typeface="Canva Sans"/>
                <a:ea typeface="Canva Sans"/>
                <a:cs typeface="Canva Sans"/>
                <a:sym typeface="Canva Sans"/>
              </a:rPr>
              <a:t>r – 3</a:t>
            </a:r>
          </a:p>
          <a:p>
            <a:pPr marL="734059" lvl="1" indent="-367030" algn="l">
              <a:lnSpc>
                <a:spcPts val="4759"/>
              </a:lnSpc>
              <a:buFont typeface="Arial"/>
              <a:buChar char="•"/>
            </a:pPr>
            <a:r>
              <a:rPr lang="en-US" sz="3399" b="1" dirty="0">
                <a:solidFill>
                  <a:srgbClr val="000000"/>
                </a:solidFill>
                <a:latin typeface="Canva Sans Bold"/>
                <a:ea typeface="Canva Sans Bold"/>
                <a:cs typeface="Canva Sans Bold"/>
                <a:sym typeface="Canva Sans Bold"/>
              </a:rPr>
              <a:t>Start Date </a:t>
            </a:r>
            <a:r>
              <a:rPr lang="en-US" sz="3399" dirty="0">
                <a:solidFill>
                  <a:srgbClr val="000000"/>
                </a:solidFill>
                <a:latin typeface="Canva Sans"/>
                <a:ea typeface="Canva Sans"/>
                <a:cs typeface="Canva Sans"/>
                <a:sym typeface="Canva Sans"/>
              </a:rPr>
              <a:t>- 22-September-2025 Intern Name – </a:t>
            </a:r>
            <a:r>
              <a:rPr lang="en-US" sz="3399" dirty="0" err="1">
                <a:solidFill>
                  <a:srgbClr val="000000"/>
                </a:solidFill>
                <a:latin typeface="Canva Sans"/>
                <a:ea typeface="Canva Sans"/>
                <a:cs typeface="Canva Sans"/>
                <a:sym typeface="Canva Sans"/>
              </a:rPr>
              <a:t>K.Sri</a:t>
            </a:r>
            <a:r>
              <a:rPr lang="en-US" sz="3399" dirty="0">
                <a:solidFill>
                  <a:srgbClr val="000000"/>
                </a:solidFill>
                <a:latin typeface="Canva Sans"/>
                <a:ea typeface="Canva Sans"/>
                <a:cs typeface="Canva Sans"/>
                <a:sym typeface="Canva Sans"/>
              </a:rPr>
              <a:t> Sahithya</a:t>
            </a:r>
          </a:p>
          <a:p>
            <a:pPr marL="734059" lvl="1" indent="-367030" algn="l">
              <a:lnSpc>
                <a:spcPts val="4759"/>
              </a:lnSpc>
              <a:buFont typeface="Arial"/>
              <a:buChar char="•"/>
            </a:pPr>
            <a:r>
              <a:rPr lang="en-US" sz="3399" dirty="0">
                <a:solidFill>
                  <a:srgbClr val="000000"/>
                </a:solidFill>
                <a:latin typeface="Canva Sans"/>
                <a:ea typeface="Canva Sans"/>
                <a:cs typeface="Canva Sans"/>
                <a:sym typeface="Canva Sans"/>
              </a:rPr>
              <a:t> </a:t>
            </a:r>
            <a:r>
              <a:rPr lang="en-US" sz="3399" b="1" dirty="0">
                <a:solidFill>
                  <a:srgbClr val="000000"/>
                </a:solidFill>
                <a:latin typeface="Canva Sans Bold"/>
                <a:ea typeface="Canva Sans Bold"/>
                <a:cs typeface="Canva Sans Bold"/>
                <a:sym typeface="Canva Sans Bold"/>
              </a:rPr>
              <a:t>GitHub Repository</a:t>
            </a:r>
            <a:r>
              <a:rPr lang="en-US" sz="3399" dirty="0">
                <a:solidFill>
                  <a:srgbClr val="000000"/>
                </a:solidFill>
                <a:latin typeface="Canva Sans"/>
                <a:ea typeface="Canva Sans"/>
                <a:cs typeface="Canva Sans"/>
                <a:sym typeface="Canva Sans"/>
              </a:rPr>
              <a:t> -   https://github.com/sahithya17b/Air-Quality</a:t>
            </a:r>
          </a:p>
        </p:txBody>
      </p:sp>
      <p:sp>
        <p:nvSpPr>
          <p:cNvPr id="3" name="Freeform 3"/>
          <p:cNvSpPr/>
          <p:nvPr/>
        </p:nvSpPr>
        <p:spPr>
          <a:xfrm>
            <a:off x="5532422" y="666744"/>
            <a:ext cx="9067083" cy="1598073"/>
          </a:xfrm>
          <a:custGeom>
            <a:avLst/>
            <a:gdLst/>
            <a:ahLst/>
            <a:cxnLst/>
            <a:rect l="l" t="t" r="r" b="b"/>
            <a:pathLst>
              <a:path w="9067083" h="1598073">
                <a:moveTo>
                  <a:pt x="0" y="0"/>
                </a:moveTo>
                <a:lnTo>
                  <a:pt x="9067083" y="0"/>
                </a:lnTo>
                <a:lnTo>
                  <a:pt x="9067083" y="1598074"/>
                </a:lnTo>
                <a:lnTo>
                  <a:pt x="0" y="1598074"/>
                </a:lnTo>
                <a:lnTo>
                  <a:pt x="0" y="0"/>
                </a:lnTo>
                <a:close/>
              </a:path>
            </a:pathLst>
          </a:custGeom>
          <a:blipFill>
            <a:blip r:embed="rId2"/>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2321008"/>
            <a:ext cx="6706662" cy="2959314"/>
          </a:xfrm>
          <a:custGeom>
            <a:avLst/>
            <a:gdLst/>
            <a:ahLst/>
            <a:cxnLst/>
            <a:rect l="l" t="t" r="r" b="b"/>
            <a:pathLst>
              <a:path w="6706662" h="2959314">
                <a:moveTo>
                  <a:pt x="0" y="0"/>
                </a:moveTo>
                <a:lnTo>
                  <a:pt x="6706662" y="0"/>
                </a:lnTo>
                <a:lnTo>
                  <a:pt x="6706662" y="2959315"/>
                </a:lnTo>
                <a:lnTo>
                  <a:pt x="0" y="2959315"/>
                </a:lnTo>
                <a:lnTo>
                  <a:pt x="0" y="0"/>
                </a:lnTo>
                <a:close/>
              </a:path>
            </a:pathLst>
          </a:custGeom>
          <a:blipFill>
            <a:blip r:embed="rId2"/>
            <a:stretch>
              <a:fillRect/>
            </a:stretch>
          </a:blipFill>
        </p:spPr>
      </p:sp>
      <p:sp>
        <p:nvSpPr>
          <p:cNvPr id="3" name="Freeform 3"/>
          <p:cNvSpPr/>
          <p:nvPr/>
        </p:nvSpPr>
        <p:spPr>
          <a:xfrm>
            <a:off x="6697493" y="5773800"/>
            <a:ext cx="10054150" cy="3996525"/>
          </a:xfrm>
          <a:custGeom>
            <a:avLst/>
            <a:gdLst/>
            <a:ahLst/>
            <a:cxnLst/>
            <a:rect l="l" t="t" r="r" b="b"/>
            <a:pathLst>
              <a:path w="10054150" h="3996525">
                <a:moveTo>
                  <a:pt x="0" y="0"/>
                </a:moveTo>
                <a:lnTo>
                  <a:pt x="10054150" y="0"/>
                </a:lnTo>
                <a:lnTo>
                  <a:pt x="10054150" y="3996524"/>
                </a:lnTo>
                <a:lnTo>
                  <a:pt x="0" y="3996524"/>
                </a:lnTo>
                <a:lnTo>
                  <a:pt x="0" y="0"/>
                </a:lnTo>
                <a:close/>
              </a:path>
            </a:pathLst>
          </a:custGeom>
          <a:blipFill>
            <a:blip r:embed="rId3"/>
            <a:stretch>
              <a:fillRect/>
            </a:stretch>
          </a:blipFill>
        </p:spPr>
      </p:sp>
      <p:sp>
        <p:nvSpPr>
          <p:cNvPr id="4" name="TextBox 4"/>
          <p:cNvSpPr txBox="1"/>
          <p:nvPr/>
        </p:nvSpPr>
        <p:spPr>
          <a:xfrm>
            <a:off x="4161532" y="923925"/>
            <a:ext cx="9964936" cy="903606"/>
          </a:xfrm>
          <a:prstGeom prst="rect">
            <a:avLst/>
          </a:prstGeom>
        </p:spPr>
        <p:txBody>
          <a:bodyPr lIns="0" tIns="0" rIns="0" bIns="0" rtlCol="0" anchor="t">
            <a:spAutoFit/>
          </a:bodyPr>
          <a:lstStyle/>
          <a:p>
            <a:pPr algn="ctr">
              <a:lnSpc>
                <a:spcPts val="7419"/>
              </a:lnSpc>
              <a:spcBef>
                <a:spcPct val="0"/>
              </a:spcBef>
            </a:pPr>
            <a:r>
              <a:rPr lang="en-US" sz="5299" b="1">
                <a:solidFill>
                  <a:srgbClr val="000000"/>
                </a:solidFill>
                <a:latin typeface="Charm Bold"/>
                <a:ea typeface="Charm Bold"/>
                <a:cs typeface="Charm Bold"/>
                <a:sym typeface="Charm Bold"/>
              </a:rPr>
              <a:t>GENERATED DASHBOARD SAMPLES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44849" y="639471"/>
            <a:ext cx="7817120" cy="4397130"/>
          </a:xfrm>
          <a:custGeom>
            <a:avLst/>
            <a:gdLst/>
            <a:ahLst/>
            <a:cxnLst/>
            <a:rect l="l" t="t" r="r" b="b"/>
            <a:pathLst>
              <a:path w="7817120" h="4397130">
                <a:moveTo>
                  <a:pt x="0" y="0"/>
                </a:moveTo>
                <a:lnTo>
                  <a:pt x="7817120" y="0"/>
                </a:lnTo>
                <a:lnTo>
                  <a:pt x="7817120" y="4397130"/>
                </a:lnTo>
                <a:lnTo>
                  <a:pt x="0" y="4397130"/>
                </a:lnTo>
                <a:lnTo>
                  <a:pt x="0" y="0"/>
                </a:lnTo>
                <a:close/>
              </a:path>
            </a:pathLst>
          </a:custGeom>
          <a:blipFill>
            <a:blip r:embed="rId2"/>
            <a:stretch>
              <a:fillRect/>
            </a:stretch>
          </a:blipFill>
        </p:spPr>
      </p:sp>
      <p:sp>
        <p:nvSpPr>
          <p:cNvPr id="3" name="Freeform 3"/>
          <p:cNvSpPr/>
          <p:nvPr/>
        </p:nvSpPr>
        <p:spPr>
          <a:xfrm>
            <a:off x="8461969" y="643815"/>
            <a:ext cx="7999441" cy="4499685"/>
          </a:xfrm>
          <a:custGeom>
            <a:avLst/>
            <a:gdLst/>
            <a:ahLst/>
            <a:cxnLst/>
            <a:rect l="l" t="t" r="r" b="b"/>
            <a:pathLst>
              <a:path w="7999441" h="4499685">
                <a:moveTo>
                  <a:pt x="0" y="0"/>
                </a:moveTo>
                <a:lnTo>
                  <a:pt x="7999441" y="0"/>
                </a:lnTo>
                <a:lnTo>
                  <a:pt x="7999441" y="4499685"/>
                </a:lnTo>
                <a:lnTo>
                  <a:pt x="0" y="4499685"/>
                </a:lnTo>
                <a:lnTo>
                  <a:pt x="0" y="0"/>
                </a:lnTo>
                <a:close/>
              </a:path>
            </a:pathLst>
          </a:custGeom>
          <a:blipFill>
            <a:blip r:embed="rId3"/>
            <a:stretch>
              <a:fillRect/>
            </a:stretch>
          </a:blipFill>
        </p:spPr>
      </p:sp>
      <p:sp>
        <p:nvSpPr>
          <p:cNvPr id="4" name="Freeform 4"/>
          <p:cNvSpPr/>
          <p:nvPr/>
        </p:nvSpPr>
        <p:spPr>
          <a:xfrm>
            <a:off x="401320" y="5143500"/>
            <a:ext cx="8304178" cy="4671100"/>
          </a:xfrm>
          <a:custGeom>
            <a:avLst/>
            <a:gdLst/>
            <a:ahLst/>
            <a:cxnLst/>
            <a:rect l="l" t="t" r="r" b="b"/>
            <a:pathLst>
              <a:path w="8304178" h="4671100">
                <a:moveTo>
                  <a:pt x="0" y="0"/>
                </a:moveTo>
                <a:lnTo>
                  <a:pt x="8304178" y="0"/>
                </a:lnTo>
                <a:lnTo>
                  <a:pt x="8304178" y="4671100"/>
                </a:lnTo>
                <a:lnTo>
                  <a:pt x="0" y="4671100"/>
                </a:lnTo>
                <a:lnTo>
                  <a:pt x="0" y="0"/>
                </a:lnTo>
                <a:close/>
              </a:path>
            </a:pathLst>
          </a:custGeom>
          <a:blipFill>
            <a:blip r:embed="rId4"/>
            <a:stretch>
              <a:fillRect/>
            </a:stretch>
          </a:blipFill>
        </p:spPr>
      </p:sp>
      <p:sp>
        <p:nvSpPr>
          <p:cNvPr id="5" name="Freeform 5"/>
          <p:cNvSpPr/>
          <p:nvPr/>
        </p:nvSpPr>
        <p:spPr>
          <a:xfrm>
            <a:off x="8705498" y="5143500"/>
            <a:ext cx="7755912" cy="4096381"/>
          </a:xfrm>
          <a:custGeom>
            <a:avLst/>
            <a:gdLst/>
            <a:ahLst/>
            <a:cxnLst/>
            <a:rect l="l" t="t" r="r" b="b"/>
            <a:pathLst>
              <a:path w="7755912" h="4096381">
                <a:moveTo>
                  <a:pt x="0" y="0"/>
                </a:moveTo>
                <a:lnTo>
                  <a:pt x="7755912" y="0"/>
                </a:lnTo>
                <a:lnTo>
                  <a:pt x="7755912" y="4096381"/>
                </a:lnTo>
                <a:lnTo>
                  <a:pt x="0" y="4096381"/>
                </a:lnTo>
                <a:lnTo>
                  <a:pt x="0" y="0"/>
                </a:lnTo>
                <a:close/>
              </a:path>
            </a:pathLst>
          </a:custGeom>
          <a:blipFill>
            <a:blip r:embed="rId5"/>
            <a:stretch>
              <a:fillRect t="-3250" b="-3250"/>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127111"/>
            <a:ext cx="18288000" cy="10117291"/>
          </a:xfrm>
          <a:custGeom>
            <a:avLst/>
            <a:gdLst/>
            <a:ahLst/>
            <a:cxnLst/>
            <a:rect l="l" t="t" r="r" b="b"/>
            <a:pathLst>
              <a:path w="18288000" h="10117291">
                <a:moveTo>
                  <a:pt x="0" y="0"/>
                </a:moveTo>
                <a:lnTo>
                  <a:pt x="18288000" y="0"/>
                </a:lnTo>
                <a:lnTo>
                  <a:pt x="18288000" y="10117291"/>
                </a:lnTo>
                <a:lnTo>
                  <a:pt x="0" y="10117291"/>
                </a:lnTo>
                <a:lnTo>
                  <a:pt x="0" y="0"/>
                </a:lnTo>
                <a:close/>
              </a:path>
            </a:pathLst>
          </a:custGeom>
          <a:blipFill>
            <a:blip r:embed="rId3">
              <a:alphaModFix amt="36000"/>
            </a:blip>
            <a:stretch>
              <a:fillRect t="-23895" b="-3733"/>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47295" y="4374338"/>
            <a:ext cx="4979963" cy="4114800"/>
          </a:xfrm>
          <a:custGeom>
            <a:avLst/>
            <a:gdLst/>
            <a:ahLst/>
            <a:cxnLst/>
            <a:rect l="l" t="t" r="r" b="b"/>
            <a:pathLst>
              <a:path w="4979963" h="4114800">
                <a:moveTo>
                  <a:pt x="0" y="0"/>
                </a:moveTo>
                <a:lnTo>
                  <a:pt x="4979963" y="0"/>
                </a:lnTo>
                <a:lnTo>
                  <a:pt x="497996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231827" y="2430901"/>
            <a:ext cx="13824347" cy="903606"/>
          </a:xfrm>
          <a:prstGeom prst="rect">
            <a:avLst/>
          </a:prstGeom>
        </p:spPr>
        <p:txBody>
          <a:bodyPr lIns="0" tIns="0" rIns="0" bIns="0" rtlCol="0" anchor="t">
            <a:spAutoFit/>
          </a:bodyPr>
          <a:lstStyle/>
          <a:p>
            <a:pPr algn="ctr">
              <a:lnSpc>
                <a:spcPts val="7419"/>
              </a:lnSpc>
              <a:spcBef>
                <a:spcPct val="0"/>
              </a:spcBef>
            </a:pPr>
            <a:r>
              <a:rPr lang="en-US" sz="5299" b="1">
                <a:solidFill>
                  <a:srgbClr val="000000"/>
                </a:solidFill>
                <a:latin typeface="Charm Bold"/>
                <a:ea typeface="Charm Bold"/>
                <a:cs typeface="Charm Bold"/>
                <a:sym typeface="Charm Bold"/>
              </a:rPr>
              <a:t>“Be a part of the solution, not part of the pollution."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E57298-CFCA-DC21-E5C4-E4FBCD9A3800}"/>
              </a:ext>
            </a:extLst>
          </p:cNvPr>
          <p:cNvSpPr txBox="1"/>
          <p:nvPr/>
        </p:nvSpPr>
        <p:spPr>
          <a:xfrm>
            <a:off x="823912" y="2247900"/>
            <a:ext cx="12877800" cy="1569660"/>
          </a:xfrm>
          <a:prstGeom prst="rect">
            <a:avLst/>
          </a:prstGeom>
          <a:noFill/>
        </p:spPr>
        <p:txBody>
          <a:bodyPr wrap="square">
            <a:spAutoFit/>
          </a:bodyPr>
          <a:lstStyle/>
          <a:p>
            <a:r>
              <a:rPr lang="en-US" sz="3200" dirty="0"/>
              <a:t>To create a cleaner, healthier, and sustainable environment by enabling real-time, data-driven awareness of air pollution and empowering communities and authorities to take proactive action.</a:t>
            </a:r>
            <a:endParaRPr lang="en-IN" sz="3200" dirty="0"/>
          </a:p>
        </p:txBody>
      </p:sp>
      <p:sp>
        <p:nvSpPr>
          <p:cNvPr id="5" name="TextBox 4">
            <a:extLst>
              <a:ext uri="{FF2B5EF4-FFF2-40B4-BE49-F238E27FC236}">
                <a16:creationId xmlns:a16="http://schemas.microsoft.com/office/drawing/2014/main" id="{9D8D48A5-98F1-241E-9179-E1A2A4EBEB03}"/>
              </a:ext>
            </a:extLst>
          </p:cNvPr>
          <p:cNvSpPr txBox="1"/>
          <p:nvPr/>
        </p:nvSpPr>
        <p:spPr>
          <a:xfrm>
            <a:off x="838200" y="1181100"/>
            <a:ext cx="9144000" cy="707886"/>
          </a:xfrm>
          <a:prstGeom prst="rect">
            <a:avLst/>
          </a:prstGeom>
          <a:noFill/>
        </p:spPr>
        <p:txBody>
          <a:bodyPr wrap="square">
            <a:spAutoFit/>
          </a:bodyPr>
          <a:lstStyle/>
          <a:p>
            <a:r>
              <a:rPr lang="en-IN" sz="4000" b="1" dirty="0"/>
              <a:t>VISION STATEMENT </a:t>
            </a:r>
            <a:endParaRPr lang="en-IN" sz="4000" dirty="0"/>
          </a:p>
        </p:txBody>
      </p:sp>
      <p:sp>
        <p:nvSpPr>
          <p:cNvPr id="8" name="TextBox 7">
            <a:extLst>
              <a:ext uri="{FF2B5EF4-FFF2-40B4-BE49-F238E27FC236}">
                <a16:creationId xmlns:a16="http://schemas.microsoft.com/office/drawing/2014/main" id="{95131FF3-D9F3-7571-F668-C8578D2C1826}"/>
              </a:ext>
            </a:extLst>
          </p:cNvPr>
          <p:cNvSpPr txBox="1"/>
          <p:nvPr/>
        </p:nvSpPr>
        <p:spPr>
          <a:xfrm>
            <a:off x="804862" y="4381500"/>
            <a:ext cx="15273338" cy="3970318"/>
          </a:xfrm>
          <a:prstGeom prst="rect">
            <a:avLst/>
          </a:prstGeom>
          <a:noFill/>
        </p:spPr>
        <p:txBody>
          <a:bodyPr wrap="square">
            <a:spAutoFit/>
          </a:bodyPr>
          <a:lstStyle/>
          <a:p>
            <a:pPr>
              <a:buNone/>
            </a:pPr>
            <a:r>
              <a:rPr lang="en-US" sz="3600" b="1" dirty="0"/>
              <a:t>MISSION STATEMENTS:</a:t>
            </a:r>
          </a:p>
          <a:p>
            <a:pPr>
              <a:buNone/>
            </a:pPr>
            <a:r>
              <a:rPr lang="en-US" sz="2400" dirty="0"/>
              <a:t>To monitor, analyze, and forecast air quality using advanced data science and predictive modeling, delivering accurate and accessible insights that support informed decision-making and pollution control.”</a:t>
            </a:r>
          </a:p>
          <a:p>
            <a:pPr>
              <a:buNone/>
            </a:pPr>
            <a:r>
              <a:rPr lang="en-US" sz="2400" dirty="0"/>
              <a:t>Alternate professional missions:</a:t>
            </a:r>
          </a:p>
          <a:p>
            <a:pPr>
              <a:buFont typeface="Arial" panose="020B0604020202020204" pitchFamily="34" charset="0"/>
              <a:buChar char="•"/>
            </a:pPr>
            <a:r>
              <a:rPr lang="en-US" sz="2400" dirty="0"/>
              <a:t>To provide a reliable platform that measures key pollutants, detects trends, and predicts AQI levels using machine learning and real-time sensors.”</a:t>
            </a:r>
          </a:p>
          <a:p>
            <a:pPr>
              <a:buFont typeface="Arial" panose="020B0604020202020204" pitchFamily="34" charset="0"/>
              <a:buChar char="•"/>
            </a:pPr>
            <a:r>
              <a:rPr lang="en-US" sz="2400" dirty="0"/>
              <a:t>To support governments, researchers, and citizens by offering transparent, easy-to-understand air quality information derived from scientific data processing.”</a:t>
            </a:r>
          </a:p>
          <a:p>
            <a:pPr>
              <a:buFont typeface="Arial" panose="020B0604020202020204" pitchFamily="34" charset="0"/>
              <a:buChar char="•"/>
            </a:pPr>
            <a:r>
              <a:rPr lang="en-US" sz="2400" dirty="0"/>
              <a:t>“o reduce pollution impact by enabling early warnings, hotspot detection, and pollution source analysis through automated data pipelines.”</a:t>
            </a:r>
          </a:p>
        </p:txBody>
      </p:sp>
    </p:spTree>
    <p:extLst>
      <p:ext uri="{BB962C8B-B14F-4D97-AF65-F5344CB8AC3E}">
        <p14:creationId xmlns:p14="http://schemas.microsoft.com/office/powerpoint/2010/main" val="1714729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1033157"/>
          </a:xfrm>
          <a:custGeom>
            <a:avLst/>
            <a:gdLst/>
            <a:ahLst/>
            <a:cxnLst/>
            <a:rect l="l" t="t" r="r" b="b"/>
            <a:pathLst>
              <a:path w="18288000" h="11033157">
                <a:moveTo>
                  <a:pt x="0" y="0"/>
                </a:moveTo>
                <a:lnTo>
                  <a:pt x="18288000" y="0"/>
                </a:lnTo>
                <a:lnTo>
                  <a:pt x="18288000" y="11033157"/>
                </a:lnTo>
                <a:lnTo>
                  <a:pt x="0" y="11033157"/>
                </a:lnTo>
                <a:lnTo>
                  <a:pt x="0" y="0"/>
                </a:lnTo>
                <a:close/>
              </a:path>
            </a:pathLst>
          </a:custGeom>
          <a:blipFill>
            <a:blip r:embed="rId2"/>
            <a:stretch>
              <a:fillRect l="-4590" t="-1796" r="-4590"/>
            </a:stretch>
          </a:blipFill>
        </p:spPr>
      </p:sp>
      <p:sp>
        <p:nvSpPr>
          <p:cNvPr id="3" name="Freeform 3"/>
          <p:cNvSpPr/>
          <p:nvPr/>
        </p:nvSpPr>
        <p:spPr>
          <a:xfrm>
            <a:off x="0" y="-832051"/>
            <a:ext cx="18288000" cy="11306933"/>
          </a:xfrm>
          <a:custGeom>
            <a:avLst/>
            <a:gdLst/>
            <a:ahLst/>
            <a:cxnLst/>
            <a:rect l="l" t="t" r="r" b="b"/>
            <a:pathLst>
              <a:path w="18288000" h="11306933">
                <a:moveTo>
                  <a:pt x="0" y="0"/>
                </a:moveTo>
                <a:lnTo>
                  <a:pt x="18288000" y="0"/>
                </a:lnTo>
                <a:lnTo>
                  <a:pt x="18288000" y="11306933"/>
                </a:lnTo>
                <a:lnTo>
                  <a:pt x="0" y="11306933"/>
                </a:lnTo>
                <a:lnTo>
                  <a:pt x="0" y="0"/>
                </a:lnTo>
                <a:close/>
              </a:path>
            </a:pathLst>
          </a:custGeom>
          <a:blipFill>
            <a:blip r:embed="rId3">
              <a:alphaModFix amt="29000"/>
            </a:blip>
            <a:stretch>
              <a:fillRect t="-13802" b="-30956"/>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028376"/>
          </a:xfrm>
          <a:custGeom>
            <a:avLst/>
            <a:gdLst/>
            <a:ahLst/>
            <a:cxnLst/>
            <a:rect l="l" t="t" r="r" b="b"/>
            <a:pathLst>
              <a:path w="18288000" h="10028376">
                <a:moveTo>
                  <a:pt x="0" y="0"/>
                </a:moveTo>
                <a:lnTo>
                  <a:pt x="18288000" y="0"/>
                </a:lnTo>
                <a:lnTo>
                  <a:pt x="18288000" y="10028376"/>
                </a:lnTo>
                <a:lnTo>
                  <a:pt x="0" y="10028376"/>
                </a:lnTo>
                <a:lnTo>
                  <a:pt x="0" y="0"/>
                </a:lnTo>
                <a:close/>
              </a:path>
            </a:pathLst>
          </a:custGeom>
          <a:blipFill>
            <a:blip r:embed="rId2"/>
            <a:stretch>
              <a:fillRect b="-2578"/>
            </a:stretch>
          </a:blipFill>
        </p:spPr>
      </p:sp>
      <p:sp>
        <p:nvSpPr>
          <p:cNvPr id="3" name="Freeform 3"/>
          <p:cNvSpPr/>
          <p:nvPr/>
        </p:nvSpPr>
        <p:spPr>
          <a:xfrm rot="5400000">
            <a:off x="4198275" y="-4141125"/>
            <a:ext cx="10525253" cy="18921803"/>
          </a:xfrm>
          <a:custGeom>
            <a:avLst/>
            <a:gdLst/>
            <a:ahLst/>
            <a:cxnLst/>
            <a:rect l="l" t="t" r="r" b="b"/>
            <a:pathLst>
              <a:path w="10525253" h="18921803">
                <a:moveTo>
                  <a:pt x="0" y="0"/>
                </a:moveTo>
                <a:lnTo>
                  <a:pt x="10525253" y="0"/>
                </a:lnTo>
                <a:lnTo>
                  <a:pt x="10525253" y="18921803"/>
                </a:lnTo>
                <a:lnTo>
                  <a:pt x="0" y="18921803"/>
                </a:lnTo>
                <a:lnTo>
                  <a:pt x="0" y="0"/>
                </a:lnTo>
                <a:close/>
              </a:path>
            </a:pathLst>
          </a:custGeom>
          <a:blipFill>
            <a:blip r:embed="rId3">
              <a:alphaModFix amt="16000"/>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57265" y="149496"/>
            <a:ext cx="18130735" cy="10075402"/>
          </a:xfrm>
          <a:custGeom>
            <a:avLst/>
            <a:gdLst/>
            <a:ahLst/>
            <a:cxnLst/>
            <a:rect l="l" t="t" r="r" b="b"/>
            <a:pathLst>
              <a:path w="18130735" h="10075402">
                <a:moveTo>
                  <a:pt x="0" y="0"/>
                </a:moveTo>
                <a:lnTo>
                  <a:pt x="18130735" y="0"/>
                </a:lnTo>
                <a:lnTo>
                  <a:pt x="18130735" y="10075402"/>
                </a:lnTo>
                <a:lnTo>
                  <a:pt x="0" y="10075402"/>
                </a:lnTo>
                <a:lnTo>
                  <a:pt x="0" y="0"/>
                </a:lnTo>
                <a:close/>
              </a:path>
            </a:pathLst>
          </a:custGeom>
          <a:blipFill>
            <a:blip r:embed="rId3">
              <a:alphaModFix amt="18999"/>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279" r="-5279" b="-10559"/>
            </a:stretch>
          </a:blipFill>
        </p:spPr>
      </p:sp>
      <p:sp>
        <p:nvSpPr>
          <p:cNvPr id="3" name="Freeform 3"/>
          <p:cNvSpPr/>
          <p:nvPr/>
        </p:nvSpPr>
        <p:spPr>
          <a:xfrm>
            <a:off x="0" y="17884"/>
            <a:ext cx="18288000" cy="10251233"/>
          </a:xfrm>
          <a:custGeom>
            <a:avLst/>
            <a:gdLst/>
            <a:ahLst/>
            <a:cxnLst/>
            <a:rect l="l" t="t" r="r" b="b"/>
            <a:pathLst>
              <a:path w="18288000" h="10251233">
                <a:moveTo>
                  <a:pt x="0" y="0"/>
                </a:moveTo>
                <a:lnTo>
                  <a:pt x="18288000" y="0"/>
                </a:lnTo>
                <a:lnTo>
                  <a:pt x="18288000" y="10251232"/>
                </a:lnTo>
                <a:lnTo>
                  <a:pt x="0" y="10251232"/>
                </a:lnTo>
                <a:lnTo>
                  <a:pt x="0" y="0"/>
                </a:lnTo>
                <a:close/>
              </a:path>
            </a:pathLst>
          </a:custGeom>
          <a:blipFill>
            <a:blip r:embed="rId3">
              <a:alphaModFix amt="40000"/>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599287"/>
            <a:ext cx="2949125" cy="2949125"/>
          </a:xfrm>
          <a:custGeom>
            <a:avLst/>
            <a:gdLst/>
            <a:ahLst/>
            <a:cxnLst/>
            <a:rect l="l" t="t" r="r" b="b"/>
            <a:pathLst>
              <a:path w="2949125" h="2949125">
                <a:moveTo>
                  <a:pt x="0" y="0"/>
                </a:moveTo>
                <a:lnTo>
                  <a:pt x="2949125" y="0"/>
                </a:lnTo>
                <a:lnTo>
                  <a:pt x="2949125" y="2949125"/>
                </a:lnTo>
                <a:lnTo>
                  <a:pt x="0" y="2949125"/>
                </a:lnTo>
                <a:lnTo>
                  <a:pt x="0" y="0"/>
                </a:lnTo>
                <a:close/>
              </a:path>
            </a:pathLst>
          </a:custGeom>
          <a:blipFill>
            <a:blip r:embed="rId2"/>
            <a:stretch>
              <a:fillRect/>
            </a:stretch>
          </a:blipFill>
        </p:spPr>
      </p:sp>
      <p:sp>
        <p:nvSpPr>
          <p:cNvPr id="3" name="Freeform 3"/>
          <p:cNvSpPr/>
          <p:nvPr/>
        </p:nvSpPr>
        <p:spPr>
          <a:xfrm>
            <a:off x="4647556" y="1565016"/>
            <a:ext cx="10833228" cy="1017667"/>
          </a:xfrm>
          <a:custGeom>
            <a:avLst/>
            <a:gdLst/>
            <a:ahLst/>
            <a:cxnLst/>
            <a:rect l="l" t="t" r="r" b="b"/>
            <a:pathLst>
              <a:path w="10833228" h="1017667">
                <a:moveTo>
                  <a:pt x="0" y="0"/>
                </a:moveTo>
                <a:lnTo>
                  <a:pt x="10833228" y="0"/>
                </a:lnTo>
                <a:lnTo>
                  <a:pt x="10833228" y="1017667"/>
                </a:lnTo>
                <a:lnTo>
                  <a:pt x="0" y="1017667"/>
                </a:lnTo>
                <a:lnTo>
                  <a:pt x="0" y="0"/>
                </a:lnTo>
                <a:close/>
              </a:path>
            </a:pathLst>
          </a:custGeom>
          <a:blipFill>
            <a:blip r:embed="rId3"/>
            <a:stretch>
              <a:fillRect/>
            </a:stretch>
          </a:blipFill>
        </p:spPr>
      </p:sp>
      <p:sp>
        <p:nvSpPr>
          <p:cNvPr id="4" name="TextBox 4"/>
          <p:cNvSpPr txBox="1"/>
          <p:nvPr/>
        </p:nvSpPr>
        <p:spPr>
          <a:xfrm>
            <a:off x="337396" y="3903514"/>
            <a:ext cx="17950604" cy="2535386"/>
          </a:xfrm>
          <a:prstGeom prst="rect">
            <a:avLst/>
          </a:prstGeom>
        </p:spPr>
        <p:txBody>
          <a:bodyPr lIns="0" tIns="0" rIns="0" bIns="0" rtlCol="0" anchor="t">
            <a:spAutoFit/>
          </a:bodyPr>
          <a:lstStyle/>
          <a:p>
            <a:pPr algn="l">
              <a:lnSpc>
                <a:spcPts val="4017"/>
              </a:lnSpc>
              <a:spcBef>
                <a:spcPct val="0"/>
              </a:spcBef>
            </a:pPr>
            <a:r>
              <a:rPr lang="en-US" sz="2869" b="1">
                <a:solidFill>
                  <a:srgbClr val="000000"/>
                </a:solidFill>
                <a:latin typeface="Canva Sans Bold"/>
                <a:ea typeface="Canva Sans Bold"/>
                <a:cs typeface="Canva Sans Bold"/>
                <a:sym typeface="Canva Sans Bold"/>
              </a:rPr>
              <a:t>The air quality in the national capital continued to remain in the ‘severe’ category on Wednesday morning (November 12, 2025) for the second day since it worsened for the first time this season, as per official data. This comes a day after the Graded Response Action Plan (GRAP)-III was invoked across Delhi and the National Capital Region (NCR).</a:t>
            </a:r>
          </a:p>
          <a:p>
            <a:pPr algn="l">
              <a:lnSpc>
                <a:spcPts val="4017"/>
              </a:lnSpc>
              <a:spcBef>
                <a:spcPct val="0"/>
              </a:spcBef>
            </a:pPr>
            <a:endParaRPr lang="en-US" sz="2869" b="1">
              <a:solidFill>
                <a:srgbClr val="000000"/>
              </a:solidFill>
              <a:latin typeface="Canva Sans Bold"/>
              <a:ea typeface="Canva Sans Bold"/>
              <a:cs typeface="Canva Sans Bold"/>
              <a:sym typeface="Canva Sans Bold"/>
            </a:endParaRPr>
          </a:p>
        </p:txBody>
      </p:sp>
      <p:sp>
        <p:nvSpPr>
          <p:cNvPr id="5" name="TextBox 5"/>
          <p:cNvSpPr txBox="1"/>
          <p:nvPr/>
        </p:nvSpPr>
        <p:spPr>
          <a:xfrm>
            <a:off x="613447" y="6381750"/>
            <a:ext cx="16230600" cy="3013211"/>
          </a:xfrm>
          <a:prstGeom prst="rect">
            <a:avLst/>
          </a:prstGeom>
        </p:spPr>
        <p:txBody>
          <a:bodyPr lIns="0" tIns="0" rIns="0" bIns="0" rtlCol="0" anchor="t">
            <a:spAutoFit/>
          </a:bodyPr>
          <a:lstStyle/>
          <a:p>
            <a:pPr algn="l">
              <a:lnSpc>
                <a:spcPts val="4017"/>
              </a:lnSpc>
              <a:spcBef>
                <a:spcPct val="0"/>
              </a:spcBef>
            </a:pPr>
            <a:r>
              <a:rPr lang="en-US" sz="2869" b="1">
                <a:solidFill>
                  <a:srgbClr val="000000"/>
                </a:solidFill>
                <a:latin typeface="Canva Sans Bold"/>
                <a:ea typeface="Canva Sans Bold"/>
                <a:cs typeface="Canva Sans Bold"/>
                <a:sym typeface="Canva Sans Bold"/>
              </a:rPr>
              <a:t>Breaching the 400-mark across multiple monitoring stations, Delhi’s 24-hour average air quality index (AQI) was 414 at 9 a.m., as per the Central Pollution Control Board (CPCB).</a:t>
            </a:r>
          </a:p>
          <a:p>
            <a:pPr algn="l">
              <a:lnSpc>
                <a:spcPts val="4017"/>
              </a:lnSpc>
              <a:spcBef>
                <a:spcPct val="0"/>
              </a:spcBef>
            </a:pPr>
            <a:r>
              <a:rPr lang="en-US" sz="2869" b="1">
                <a:solidFill>
                  <a:srgbClr val="000000"/>
                </a:solidFill>
                <a:latin typeface="Canva Sans Bold"/>
                <a:ea typeface="Canva Sans Bold"/>
                <a:cs typeface="Canva Sans Bold"/>
                <a:sym typeface="Canva Sans Bold"/>
              </a:rPr>
              <a:t>Among all monitoring stations, Wazirpur recorded the highest AQI of 459, categorised as ‘severe’ air quality, while NSIT Dwarka monitoring station recorded an AQI of 215, categorised as ‘poor’ air quality.</a:t>
            </a:r>
          </a:p>
          <a:p>
            <a:pPr algn="l">
              <a:lnSpc>
                <a:spcPts val="4017"/>
              </a:lnSpc>
              <a:spcBef>
                <a:spcPct val="0"/>
              </a:spcBef>
            </a:pPr>
            <a:endParaRPr lang="en-US" sz="2869" b="1">
              <a:solidFill>
                <a:srgbClr val="000000"/>
              </a:solidFill>
              <a:latin typeface="Canva Sans Bold"/>
              <a:ea typeface="Canva Sans Bold"/>
              <a:cs typeface="Canva Sans Bold"/>
              <a:sym typeface="Canva Sans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43423"/>
            <a:ext cx="18288000" cy="10573846"/>
          </a:xfrm>
          <a:custGeom>
            <a:avLst/>
            <a:gdLst/>
            <a:ahLst/>
            <a:cxnLst/>
            <a:rect l="l" t="t" r="r" b="b"/>
            <a:pathLst>
              <a:path w="18288000" h="10573846">
                <a:moveTo>
                  <a:pt x="0" y="0"/>
                </a:moveTo>
                <a:lnTo>
                  <a:pt x="18288000" y="0"/>
                </a:lnTo>
                <a:lnTo>
                  <a:pt x="18288000" y="10573846"/>
                </a:lnTo>
                <a:lnTo>
                  <a:pt x="0" y="10573846"/>
                </a:lnTo>
                <a:lnTo>
                  <a:pt x="0" y="0"/>
                </a:lnTo>
                <a:close/>
              </a:path>
            </a:pathLst>
          </a:custGeom>
          <a:blipFill>
            <a:blip r:embed="rId2"/>
            <a:stretch>
              <a:fillRect l="-5279" r="-5279" b="-7560"/>
            </a:stretch>
          </a:blipFill>
        </p:spPr>
      </p:sp>
      <p:sp>
        <p:nvSpPr>
          <p:cNvPr id="3" name="Freeform 3"/>
          <p:cNvSpPr/>
          <p:nvPr/>
        </p:nvSpPr>
        <p:spPr>
          <a:xfrm>
            <a:off x="0" y="102870"/>
            <a:ext cx="18474612" cy="10184130"/>
          </a:xfrm>
          <a:custGeom>
            <a:avLst/>
            <a:gdLst/>
            <a:ahLst/>
            <a:cxnLst/>
            <a:rect l="l" t="t" r="r" b="b"/>
            <a:pathLst>
              <a:path w="18474612" h="10184130">
                <a:moveTo>
                  <a:pt x="0" y="0"/>
                </a:moveTo>
                <a:lnTo>
                  <a:pt x="18474612" y="0"/>
                </a:lnTo>
                <a:lnTo>
                  <a:pt x="18474612" y="10184130"/>
                </a:lnTo>
                <a:lnTo>
                  <a:pt x="0" y="10184130"/>
                </a:lnTo>
                <a:lnTo>
                  <a:pt x="0" y="0"/>
                </a:lnTo>
                <a:close/>
              </a:path>
            </a:pathLst>
          </a:custGeom>
          <a:blipFill>
            <a:blip r:embed="rId3">
              <a:alphaModFix amt="28000"/>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074924"/>
          </a:xfrm>
          <a:custGeom>
            <a:avLst/>
            <a:gdLst/>
            <a:ahLst/>
            <a:cxnLst/>
            <a:rect l="l" t="t" r="r" b="b"/>
            <a:pathLst>
              <a:path w="18288000" h="10074924">
                <a:moveTo>
                  <a:pt x="0" y="0"/>
                </a:moveTo>
                <a:lnTo>
                  <a:pt x="18288000" y="0"/>
                </a:lnTo>
                <a:lnTo>
                  <a:pt x="18288000" y="10074924"/>
                </a:lnTo>
                <a:lnTo>
                  <a:pt x="0" y="10074924"/>
                </a:lnTo>
                <a:lnTo>
                  <a:pt x="0" y="0"/>
                </a:lnTo>
                <a:close/>
              </a:path>
            </a:pathLst>
          </a:custGeom>
          <a:blipFill>
            <a:blip r:embed="rId2"/>
            <a:stretch>
              <a:fillRect b="-2104"/>
            </a:stretch>
          </a:blipFill>
        </p:spPr>
      </p:sp>
      <p:sp>
        <p:nvSpPr>
          <p:cNvPr id="3" name="Freeform 3"/>
          <p:cNvSpPr/>
          <p:nvPr/>
        </p:nvSpPr>
        <p:spPr>
          <a:xfrm>
            <a:off x="0" y="-181169"/>
            <a:ext cx="18288000" cy="10649339"/>
          </a:xfrm>
          <a:custGeom>
            <a:avLst/>
            <a:gdLst/>
            <a:ahLst/>
            <a:cxnLst/>
            <a:rect l="l" t="t" r="r" b="b"/>
            <a:pathLst>
              <a:path w="18288000" h="10649339">
                <a:moveTo>
                  <a:pt x="0" y="0"/>
                </a:moveTo>
                <a:lnTo>
                  <a:pt x="18288000" y="0"/>
                </a:lnTo>
                <a:lnTo>
                  <a:pt x="18288000" y="10649338"/>
                </a:lnTo>
                <a:lnTo>
                  <a:pt x="0" y="10649338"/>
                </a:lnTo>
                <a:lnTo>
                  <a:pt x="0" y="0"/>
                </a:lnTo>
                <a:close/>
              </a:path>
            </a:pathLst>
          </a:custGeom>
          <a:blipFill>
            <a:blip r:embed="rId3">
              <a:alphaModFix amt="26000"/>
            </a:blip>
            <a:stretch>
              <a:fillRect/>
            </a:stretch>
          </a:blipFill>
        </p:spPr>
      </p:sp>
      <p:sp>
        <p:nvSpPr>
          <p:cNvPr id="4" name="AutoShape 4"/>
          <p:cNvSpPr/>
          <p:nvPr/>
        </p:nvSpPr>
        <p:spPr>
          <a:xfrm flipV="1">
            <a:off x="5119510" y="2110542"/>
            <a:ext cx="2063584" cy="0"/>
          </a:xfrm>
          <a:prstGeom prst="line">
            <a:avLst/>
          </a:prstGeom>
          <a:ln w="38100" cap="flat">
            <a:solidFill>
              <a:srgbClr val="000000"/>
            </a:solidFill>
            <a:prstDash val="solid"/>
            <a:headEnd type="none" w="sm" len="sm"/>
            <a:tailEnd type="arrow" w="med" len="sm"/>
          </a:ln>
        </p:spPr>
      </p:sp>
      <p:sp>
        <p:nvSpPr>
          <p:cNvPr id="5" name="AutoShape 5"/>
          <p:cNvSpPr/>
          <p:nvPr/>
        </p:nvSpPr>
        <p:spPr>
          <a:xfrm flipV="1">
            <a:off x="5119510" y="2935591"/>
            <a:ext cx="2063584" cy="0"/>
          </a:xfrm>
          <a:prstGeom prst="line">
            <a:avLst/>
          </a:prstGeom>
          <a:ln w="38100" cap="flat">
            <a:solidFill>
              <a:srgbClr val="000000"/>
            </a:solidFill>
            <a:prstDash val="solid"/>
            <a:headEnd type="none" w="sm" len="sm"/>
            <a:tailEnd type="arrow" w="med" len="sm"/>
          </a:ln>
        </p:spPr>
      </p:sp>
      <p:sp>
        <p:nvSpPr>
          <p:cNvPr id="6" name="AutoShape 6"/>
          <p:cNvSpPr/>
          <p:nvPr/>
        </p:nvSpPr>
        <p:spPr>
          <a:xfrm flipV="1">
            <a:off x="5271910" y="3760640"/>
            <a:ext cx="2063584" cy="0"/>
          </a:xfrm>
          <a:prstGeom prst="line">
            <a:avLst/>
          </a:prstGeom>
          <a:ln w="38100" cap="flat">
            <a:solidFill>
              <a:srgbClr val="000000"/>
            </a:solidFill>
            <a:prstDash val="solid"/>
            <a:headEnd type="none" w="sm" len="sm"/>
            <a:tailEnd type="arrow" w="med" len="sm"/>
          </a:ln>
        </p:spPr>
      </p:sp>
      <p:sp>
        <p:nvSpPr>
          <p:cNvPr id="7" name="AutoShape 7"/>
          <p:cNvSpPr/>
          <p:nvPr/>
        </p:nvSpPr>
        <p:spPr>
          <a:xfrm flipV="1">
            <a:off x="5271910" y="4770290"/>
            <a:ext cx="2063584" cy="0"/>
          </a:xfrm>
          <a:prstGeom prst="line">
            <a:avLst/>
          </a:prstGeom>
          <a:ln w="38100" cap="flat">
            <a:solidFill>
              <a:srgbClr val="000000"/>
            </a:solidFill>
            <a:prstDash val="solid"/>
            <a:headEnd type="none" w="sm" len="sm"/>
            <a:tailEnd type="arrow" w="med" len="sm"/>
          </a:ln>
        </p:spPr>
      </p:sp>
      <p:sp>
        <p:nvSpPr>
          <p:cNvPr id="8" name="AutoShape 8"/>
          <p:cNvSpPr/>
          <p:nvPr/>
        </p:nvSpPr>
        <p:spPr>
          <a:xfrm flipV="1">
            <a:off x="5424310" y="5779940"/>
            <a:ext cx="2063584" cy="0"/>
          </a:xfrm>
          <a:prstGeom prst="line">
            <a:avLst/>
          </a:prstGeom>
          <a:ln w="38100" cap="flat">
            <a:solidFill>
              <a:srgbClr val="000000"/>
            </a:solidFill>
            <a:prstDash val="solid"/>
            <a:headEnd type="none" w="sm" len="sm"/>
            <a:tailEnd type="arrow" w="med" len="sm"/>
          </a:ln>
        </p:spPr>
      </p:sp>
      <p:sp>
        <p:nvSpPr>
          <p:cNvPr id="9" name="AutoShape 9"/>
          <p:cNvSpPr/>
          <p:nvPr/>
        </p:nvSpPr>
        <p:spPr>
          <a:xfrm flipV="1">
            <a:off x="5424310" y="6791231"/>
            <a:ext cx="2063584" cy="0"/>
          </a:xfrm>
          <a:prstGeom prst="line">
            <a:avLst/>
          </a:prstGeom>
          <a:ln w="38100" cap="flat">
            <a:solidFill>
              <a:srgbClr val="000000"/>
            </a:solidFill>
            <a:prstDash val="solid"/>
            <a:headEnd type="none" w="sm" len="sm"/>
            <a:tailEnd type="arrow" w="med" len="sm"/>
          </a:ln>
        </p:spPr>
      </p:sp>
      <p:sp>
        <p:nvSpPr>
          <p:cNvPr id="10" name="AutoShape 10"/>
          <p:cNvSpPr/>
          <p:nvPr/>
        </p:nvSpPr>
        <p:spPr>
          <a:xfrm flipV="1">
            <a:off x="5424310" y="7802522"/>
            <a:ext cx="2063584" cy="0"/>
          </a:xfrm>
          <a:prstGeom prst="line">
            <a:avLst/>
          </a:prstGeom>
          <a:ln w="38100" cap="flat">
            <a:solidFill>
              <a:srgbClr val="000000"/>
            </a:solidFill>
            <a:prstDash val="solid"/>
            <a:headEnd type="none" w="sm" len="sm"/>
            <a:tailEnd type="arrow" w="med" len="sm"/>
          </a:ln>
        </p:spPr>
      </p:sp>
      <p:sp>
        <p:nvSpPr>
          <p:cNvPr id="11" name="AutoShape 11"/>
          <p:cNvSpPr/>
          <p:nvPr/>
        </p:nvSpPr>
        <p:spPr>
          <a:xfrm flipV="1">
            <a:off x="5424310" y="8652771"/>
            <a:ext cx="2063584" cy="0"/>
          </a:xfrm>
          <a:prstGeom prst="line">
            <a:avLst/>
          </a:prstGeom>
          <a:ln w="38100" cap="flat">
            <a:solidFill>
              <a:srgbClr val="000000"/>
            </a:solidFill>
            <a:prstDash val="solid"/>
            <a:headEnd type="none" w="sm" len="sm"/>
            <a:tailEnd type="arrow" w="med" len="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142</TotalTime>
  <Words>398</Words>
  <Application>Microsoft Office PowerPoint</Application>
  <PresentationFormat>Custom</PresentationFormat>
  <Paragraphs>22</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Canva Sans Bold</vt:lpstr>
      <vt:lpstr>Calibri</vt:lpstr>
      <vt:lpstr>Arial</vt:lpstr>
      <vt:lpstr>Canva Sans</vt:lpstr>
      <vt:lpstr>Charm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Details: Project Title - Forecasting Air Quality Using Historical Pollution Data Project Purpose - Predict air quality index (AQI) and pollutant levels using historical pollution data. Help authorities, planners, and the public take preventive</dc:title>
  <cp:lastModifiedBy>Sahithi Kambhampati</cp:lastModifiedBy>
  <cp:revision>3</cp:revision>
  <dcterms:created xsi:type="dcterms:W3CDTF">2006-08-16T00:00:00Z</dcterms:created>
  <dcterms:modified xsi:type="dcterms:W3CDTF">2025-11-19T14:45:16Z</dcterms:modified>
  <dc:identifier>DAG4ZczVVC8</dc:identifier>
</cp:coreProperties>
</file>